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3" r:id="rId2"/>
    <p:sldId id="260" r:id="rId3"/>
    <p:sldId id="257" r:id="rId4"/>
    <p:sldId id="285" r:id="rId5"/>
    <p:sldId id="284" r:id="rId6"/>
    <p:sldId id="273" r:id="rId7"/>
    <p:sldId id="274" r:id="rId8"/>
    <p:sldId id="275" r:id="rId9"/>
    <p:sldId id="276" r:id="rId10"/>
    <p:sldId id="277" r:id="rId11"/>
    <p:sldId id="278" r:id="rId12"/>
    <p:sldId id="279" r:id="rId13"/>
    <p:sldId id="258" r:id="rId14"/>
    <p:sldId id="259" r:id="rId15"/>
    <p:sldId id="280" r:id="rId16"/>
    <p:sldId id="281" r:id="rId17"/>
    <p:sldId id="265" r:id="rId18"/>
    <p:sldId id="282" r:id="rId19"/>
    <p:sldId id="270" r:id="rId20"/>
    <p:sldId id="266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2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53E924-F0D0-4799-8371-7873A938D2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57495A-3778-456F-959A-BC97415F20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CCEFE8-BB34-445C-9ED4-03E222484C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FE532-084E-4412-9045-037334F4CDFD}" type="datetimeFigureOut">
              <a:rPr lang="en-US" smtClean="0"/>
              <a:t>2/25/2019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3D58C4-D16E-4DB9-BDD9-3E3B5AF1B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553394-B410-43F3-B1DE-973037C02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CE543-3C91-48DB-AC85-A329191E3C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6970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074C9-E292-4527-8FF9-28ABCF0DB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9C5700-5D6E-4A1D-ADA5-71A8B3294C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AABB7F-B909-420D-B758-13CACE9DC0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FE532-084E-4412-9045-037334F4CDFD}" type="datetimeFigureOut">
              <a:rPr lang="en-US" smtClean="0"/>
              <a:t>2/25/2019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D6EEE1-2E71-44E5-B3DB-9D004B14CE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CEC31D-583D-43A9-9CFA-FE347CB21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CE543-3C91-48DB-AC85-A329191E3C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6729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CD45F94-8D6E-483C-B0BC-896C90879EB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DAA541-95B4-46B6-A9A6-B481AA3552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E53D9B-F1A6-4BEB-89E8-BBD4DC8D55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FE532-084E-4412-9045-037334F4CDFD}" type="datetimeFigureOut">
              <a:rPr lang="en-US" smtClean="0"/>
              <a:t>2/25/2019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356DB2-7971-41F6-AB20-FF85823A0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24487E-6835-4CE8-9561-EA1101B70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CE543-3C91-48DB-AC85-A329191E3C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3381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7C4B4-BF7C-48CE-ACF5-3BF7B7C9E8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2C4566-533F-4672-A7E5-301F3130D2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B8CA1D-EE71-4055-B3B6-5FC6256C5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FE532-084E-4412-9045-037334F4CDFD}" type="datetimeFigureOut">
              <a:rPr lang="en-US" smtClean="0"/>
              <a:t>2/25/2019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7C8AFB-D14F-47DF-A9BB-C90370E83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927E82-2C76-4CE8-9DD1-AC592C9DE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CE543-3C91-48DB-AC85-A329191E3C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7089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2DBDB-FBE5-4685-BB28-3EB9D0327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C6B332-54A9-4623-A602-C40EBDE773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AE3062-1629-4DF3-B652-266150F604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FE532-084E-4412-9045-037334F4CDFD}" type="datetimeFigureOut">
              <a:rPr lang="en-US" smtClean="0"/>
              <a:t>2/25/2019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146DA1-5654-43E5-989B-25F59A614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96FF69-FA79-4569-9F4A-9489E11D0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CE543-3C91-48DB-AC85-A329191E3C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9319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C5C275-6A07-433D-9F51-DB4AE01A68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FFB910-D7CB-4707-9319-D4033405C4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11FF15-71CD-44FC-87D3-B7F5801A82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DA1D94-7DF7-4128-BB3E-2B67961944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FE532-084E-4412-9045-037334F4CDFD}" type="datetimeFigureOut">
              <a:rPr lang="en-US" smtClean="0"/>
              <a:t>2/25/2019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A196BB-6E6C-4B21-9F60-4B1E0F3B4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1F9D1E-4328-423E-9E0C-AF2D44CF6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CE543-3C91-48DB-AC85-A329191E3C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212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075BF0-C730-4417-8200-6C32ABB1D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C6CBDF-B3B4-46FF-9C58-74BC9D23F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71E319-0802-4A0E-BAFF-0C3D00B777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14A235-78AD-4C44-B793-4D62C0A99E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BD52A51-9B14-447B-8D52-3E9E0C3953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FAD4087-8A65-488B-8C5C-C26A826C2E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FE532-084E-4412-9045-037334F4CDFD}" type="datetimeFigureOut">
              <a:rPr lang="en-US" smtClean="0"/>
              <a:t>2/25/2019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79B7FBC-ABF6-41BB-B81B-E172F0105C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D8A76DF-E297-4580-B014-E3B37BF42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CE543-3C91-48DB-AC85-A329191E3C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297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B4097C-02CB-427E-AF48-2C083CAEC8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0BE93C-E9A8-4329-87BC-DBC052E00E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FE532-084E-4412-9045-037334F4CDFD}" type="datetimeFigureOut">
              <a:rPr lang="en-US" smtClean="0"/>
              <a:t>2/25/2019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AEAC83-1919-4EEA-A6B3-E2AE05599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C2586D-1B80-4E1E-B863-2DD77CFD7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CE543-3C91-48DB-AC85-A329191E3C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934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F88FE01-41E2-4ABC-B2F0-0D20673AEF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FE532-084E-4412-9045-037334F4CDFD}" type="datetimeFigureOut">
              <a:rPr lang="en-US" smtClean="0"/>
              <a:t>2/25/2019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35726A-5C86-4807-ADD6-62D09BAA3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626004-C7F1-4DF8-B64D-5850CA922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CE543-3C91-48DB-AC85-A329191E3C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0194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531CA1-D414-4CDD-B5CC-E302CAFD7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03DF40-3417-4628-A177-B54BFC2C20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387438-D161-4B20-AF83-54ECA90AA9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4DD847-C5B7-4D31-A105-2F2CEE33A2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FE532-084E-4412-9045-037334F4CDFD}" type="datetimeFigureOut">
              <a:rPr lang="en-US" smtClean="0"/>
              <a:t>2/25/2019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DD5410-EE62-49E6-81B9-73F332A90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908E55-EEAE-4EB5-94C8-69DE47096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CE543-3C91-48DB-AC85-A329191E3C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9087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1A274E-6CCF-4AFC-826C-EA8CE33F1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8755AA8-9172-4EC3-B039-633D0E2A2D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DD18A0-BE5A-4D6E-851B-009213B23F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F14BE6-9BE5-4DAB-AB74-29E74D6575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FE532-084E-4412-9045-037334F4CDFD}" type="datetimeFigureOut">
              <a:rPr lang="en-US" smtClean="0"/>
              <a:t>2/25/2019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3930C2-3689-4181-A5AC-69BD44614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0831E7-AF1E-46CB-A07A-801D2C6AE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CE543-3C91-48DB-AC85-A329191E3C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1876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ED37DD9-E6EA-4D34-8B90-A53AC6EF1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7C1800-7EBB-47E2-803E-9FD3C5F079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17A5A5-32B1-43AA-BC88-EC0C7C2B18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BFE532-084E-4412-9045-037334F4CDFD}" type="datetimeFigureOut">
              <a:rPr lang="en-US" smtClean="0"/>
              <a:t>2/25/2019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EB32CA-E53B-493C-BC33-A592DB2B8D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07FD63-8409-4ECB-BA73-C98E5622EA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8CE543-3C91-48DB-AC85-A329191E3C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826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11.jpg"/><Relationship Id="rId7" Type="http://schemas.openxmlformats.org/officeDocument/2006/relationships/image" Target="../media/image15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11" Type="http://schemas.openxmlformats.org/officeDocument/2006/relationships/image" Target="../media/image19.jpeg"/><Relationship Id="rId5" Type="http://schemas.openxmlformats.org/officeDocument/2006/relationships/image" Target="../media/image13.jpg"/><Relationship Id="rId10" Type="http://schemas.openxmlformats.org/officeDocument/2006/relationships/image" Target="../media/image18.jpg"/><Relationship Id="rId4" Type="http://schemas.openxmlformats.org/officeDocument/2006/relationships/image" Target="../media/image12.jpg"/><Relationship Id="rId9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F2CA04C-CA49-4B35-9A87-3CE29C531F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667" y="75502"/>
            <a:ext cx="9067151" cy="679161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6753E2F-BA1A-4755-9B4D-B0C559569B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26578" y="1961262"/>
            <a:ext cx="7772400" cy="2387600"/>
          </a:xfrm>
        </p:spPr>
        <p:txBody>
          <a:bodyPr>
            <a:normAutofit/>
          </a:bodyPr>
          <a:lstStyle/>
          <a:p>
            <a:r>
              <a:rPr lang="en-US" b="1" dirty="0"/>
              <a:t>Organizing Firewise Projects/ Actions</a:t>
            </a:r>
            <a:endParaRPr lang="en-US" sz="4000" b="1" i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9A14A1-7625-48E3-BCB9-1EB9FF8AB6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59279" y="4700996"/>
            <a:ext cx="6858000" cy="1655762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Jo Ann Fites-Kaufman, Ph.D.</a:t>
            </a:r>
          </a:p>
          <a:p>
            <a:r>
              <a:rPr lang="en-US" dirty="0">
                <a:solidFill>
                  <a:schemeClr val="bg1"/>
                </a:solidFill>
              </a:rPr>
              <a:t>Retired US Forest Service, Fire Scientist &amp; Land Management Planner</a:t>
            </a:r>
          </a:p>
        </p:txBody>
      </p:sp>
    </p:spTree>
    <p:extLst>
      <p:ext uri="{BB962C8B-B14F-4D97-AF65-F5344CB8AC3E}">
        <p14:creationId xmlns:p14="http://schemas.microsoft.com/office/powerpoint/2010/main" val="37421151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BF4C62-F636-455B-9315-E629A61C4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does it look like or not?</a:t>
            </a:r>
            <a:br>
              <a:rPr lang="en-US" dirty="0"/>
            </a:br>
            <a:r>
              <a:rPr lang="en-US" sz="4000" b="1" i="1" dirty="0"/>
              <a:t>Grass</a:t>
            </a:r>
            <a:endParaRPr lang="en-US" sz="4000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689DDE1-D87C-44E2-8B36-0E2CD0D262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650" y="1593909"/>
            <a:ext cx="3624043" cy="20385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BA0ABE8-92C6-4770-99CB-DDE9D68782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6433561" y="3964107"/>
            <a:ext cx="3700862" cy="20817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D267CA-7FCE-4792-9A85-546252EF42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650" y="3964106"/>
            <a:ext cx="3720438" cy="20927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558E3CC-28ED-449F-86DD-782D6F194A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561" y="1593908"/>
            <a:ext cx="3338958" cy="2193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0592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B9C0A45-09B5-499B-913F-0AD13F88CB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306" y="2742764"/>
            <a:ext cx="2590800" cy="17621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A54287A-AE62-41A2-8DB9-7B5DA7F00F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is Scotch broom so bad?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81C043-74E7-4426-AD3B-13CEF560DD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1825625"/>
            <a:ext cx="4329244" cy="4351338"/>
          </a:xfrm>
        </p:spPr>
        <p:txBody>
          <a:bodyPr/>
          <a:lstStyle/>
          <a:p>
            <a:r>
              <a:rPr lang="en-US" dirty="0"/>
              <a:t>It burns very hot very fast!</a:t>
            </a:r>
          </a:p>
          <a:p>
            <a:endParaRPr lang="en-US" dirty="0"/>
          </a:p>
          <a:p>
            <a:r>
              <a:rPr lang="en-US" dirty="0"/>
              <a:t>It sprouts back and seeds last</a:t>
            </a:r>
          </a:p>
          <a:p>
            <a:r>
              <a:rPr lang="en-US" dirty="0"/>
              <a:t>Ways to get rid of for longer</a:t>
            </a:r>
          </a:p>
          <a:p>
            <a:pPr lvl="1"/>
            <a:r>
              <a:rPr lang="en-US" dirty="0"/>
              <a:t>Pull</a:t>
            </a:r>
          </a:p>
          <a:p>
            <a:pPr lvl="1"/>
            <a:r>
              <a:rPr lang="en-US" dirty="0"/>
              <a:t>Cover with black plastic</a:t>
            </a:r>
          </a:p>
          <a:p>
            <a:pPr lvl="1"/>
            <a:r>
              <a:rPr lang="en-US" dirty="0"/>
              <a:t>Spray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E6264C70-63A1-4630-8782-5CFA295860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0576" y="1390681"/>
            <a:ext cx="2584290" cy="14536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2C53DE2-A858-430A-ACEC-B5FF00B0AF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3618" y="3059181"/>
            <a:ext cx="1871248" cy="21195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275B532-D331-4690-9800-4F09F4BD9D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744" y="4608222"/>
            <a:ext cx="2533235" cy="1897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8086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8294EB9-3276-498D-A60F-8063ABA16A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868" y="1319962"/>
            <a:ext cx="3825381" cy="21422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63D9D35-E3E0-4E99-88D0-601E0E01F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But I want my privacy!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6AAAEA-78D4-4FE1-A2D6-1B19AF82AA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650" y="1319962"/>
            <a:ext cx="3817522" cy="21473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EF313F0-094A-4BFD-AD73-09E1459C709A}"/>
              </a:ext>
            </a:extLst>
          </p:cNvPr>
          <p:cNvSpPr txBox="1"/>
          <p:nvPr/>
        </p:nvSpPr>
        <p:spPr>
          <a:xfrm>
            <a:off x="1844518" y="3606709"/>
            <a:ext cx="80965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Wood is pretty but burns well, close to a road is </a:t>
            </a:r>
          </a:p>
          <a:p>
            <a:r>
              <a:rPr lang="en-US" sz="2000" b="1" i="1" dirty="0"/>
              <a:t>very dangerous during a fire to you, neighbors evacuating and firefighters!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11F8A56-CDA9-4BCD-B77C-3A12783763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2804" y="4488396"/>
            <a:ext cx="3519141" cy="197951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F07D5DB-6EEA-4498-ABF2-E2E67C171BB0}"/>
              </a:ext>
            </a:extLst>
          </p:cNvPr>
          <p:cNvSpPr txBox="1"/>
          <p:nvPr/>
        </p:nvSpPr>
        <p:spPr>
          <a:xfrm>
            <a:off x="1993784" y="4808743"/>
            <a:ext cx="34394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Cheap alternative</a:t>
            </a:r>
          </a:p>
          <a:p>
            <a:r>
              <a:rPr lang="en-US" sz="2000" dirty="0"/>
              <a:t>--Doughboy pool siding</a:t>
            </a:r>
          </a:p>
          <a:p>
            <a:r>
              <a:rPr lang="en-US" sz="2000" dirty="0"/>
              <a:t>   available free all the time</a:t>
            </a:r>
          </a:p>
        </p:txBody>
      </p:sp>
    </p:spTree>
    <p:extLst>
      <p:ext uri="{BB962C8B-B14F-4D97-AF65-F5344CB8AC3E}">
        <p14:creationId xmlns:p14="http://schemas.microsoft.com/office/powerpoint/2010/main" val="27884179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2561E0-C484-4A50-812A-FDB1DFAB4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784" y="365125"/>
            <a:ext cx="10515600" cy="1325563"/>
          </a:xfrm>
        </p:spPr>
        <p:txBody>
          <a:bodyPr/>
          <a:lstStyle/>
          <a:p>
            <a:r>
              <a:rPr lang="en-US" dirty="0"/>
              <a:t>How far to clear back?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1C3636-FD6F-4118-BB76-B9FC92A92A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0614" y="1253331"/>
            <a:ext cx="10515600" cy="4351338"/>
          </a:xfrm>
        </p:spPr>
        <p:txBody>
          <a:bodyPr/>
          <a:lstStyle/>
          <a:p>
            <a:r>
              <a:rPr lang="en-US" dirty="0"/>
              <a:t>Minimum 10 feet back and 15 feet up does not change fire in peak fire season</a:t>
            </a:r>
          </a:p>
          <a:p>
            <a:r>
              <a:rPr lang="en-US" dirty="0"/>
              <a:t>Better is County Hazard Abatement Ordinance</a:t>
            </a:r>
          </a:p>
          <a:p>
            <a:pPr lvl="1"/>
            <a:r>
              <a:rPr lang="en-US" dirty="0"/>
              <a:t>75 feet or more</a:t>
            </a:r>
          </a:p>
          <a:p>
            <a:r>
              <a:rPr lang="en-US" dirty="0"/>
              <a:t>Use Defensible Space Guide for how much clearance</a:t>
            </a:r>
          </a:p>
          <a:p>
            <a:pPr lvl="1"/>
            <a:r>
              <a:rPr lang="en-US" dirty="0"/>
              <a:t>Immediate ignition zone (0 to 30 feet)</a:t>
            </a:r>
          </a:p>
          <a:p>
            <a:pPr lvl="1"/>
            <a:r>
              <a:rPr lang="en-US" dirty="0"/>
              <a:t>Outer area (30-100 feet or more)</a:t>
            </a:r>
          </a:p>
          <a:p>
            <a:pPr lvl="1"/>
            <a:r>
              <a:rPr lang="en-US" dirty="0"/>
              <a:t>Larger properties (&gt;100 feet)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E192E8-BC5E-4E15-98CA-7D76F492BD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8896" y="3582661"/>
            <a:ext cx="4122490" cy="3091868"/>
          </a:xfrm>
          <a:prstGeom prst="rect">
            <a:avLst/>
          </a:prstGeom>
        </p:spPr>
      </p:pic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3E30027A-2BCA-4C94-A839-355CA57596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235" y="4723001"/>
            <a:ext cx="3624043" cy="203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8314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9AABB3-FBBE-4BC9-B90C-1FDAA50F34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Get Work Done?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1BB5D5-88FF-4A8E-989A-5379F8FAAA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59329"/>
            <a:ext cx="10515600" cy="5333546"/>
          </a:xfrm>
        </p:spPr>
        <p:txBody>
          <a:bodyPr>
            <a:normAutofit/>
          </a:bodyPr>
          <a:lstStyle/>
          <a:p>
            <a:r>
              <a:rPr lang="en-US" dirty="0"/>
              <a:t>Depends on fuel type and road ownership</a:t>
            </a:r>
          </a:p>
          <a:p>
            <a:r>
              <a:rPr lang="en-US" dirty="0"/>
              <a:t>Grass</a:t>
            </a:r>
          </a:p>
          <a:p>
            <a:pPr lvl="1"/>
            <a:r>
              <a:rPr lang="en-US" dirty="0"/>
              <a:t>Mow </a:t>
            </a:r>
          </a:p>
          <a:p>
            <a:pPr lvl="1"/>
            <a:r>
              <a:rPr lang="en-US" dirty="0" err="1"/>
              <a:t>Weedwack</a:t>
            </a:r>
            <a:endParaRPr lang="en-US" dirty="0"/>
          </a:p>
          <a:p>
            <a:pPr lvl="1"/>
            <a:r>
              <a:rPr lang="en-US" dirty="0"/>
              <a:t>Graze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C221C32-F4B8-4397-97FF-68519CB97D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4147" y="1768836"/>
            <a:ext cx="3338958" cy="2193828"/>
          </a:xfrm>
          <a:prstGeom prst="rect">
            <a:avLst/>
          </a:prstGeom>
        </p:spPr>
      </p:pic>
      <p:pic>
        <p:nvPicPr>
          <p:cNvPr id="1028" name="Picture 4" descr="Image result for images of tree weedeating grass">
            <a:extLst>
              <a:ext uri="{FF2B5EF4-FFF2-40B4-BE49-F238E27FC236}">
                <a16:creationId xmlns:a16="http://schemas.microsoft.com/office/drawing/2014/main" id="{D2D6188E-B342-4D56-8B75-7C8BDFDD8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8923" y="4247948"/>
            <a:ext cx="3597878" cy="2193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utoShape 6" descr="Image result for images of goats grazing grass">
            <a:extLst>
              <a:ext uri="{FF2B5EF4-FFF2-40B4-BE49-F238E27FC236}">
                <a16:creationId xmlns:a16="http://schemas.microsoft.com/office/drawing/2014/main" id="{AD0CC4BE-A669-4580-92AF-70EE64AAF7B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2" name="Picture 8" descr="Image result for images of goats grazing grass fuels">
            <a:extLst>
              <a:ext uri="{FF2B5EF4-FFF2-40B4-BE49-F238E27FC236}">
                <a16:creationId xmlns:a16="http://schemas.microsoft.com/office/drawing/2014/main" id="{500446C1-C231-4A45-B28E-15F3CA8C7B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612" y="4196849"/>
            <a:ext cx="3450312" cy="2296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01427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E26150-D924-4EC6-8435-F0CE989AA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308" y="365125"/>
            <a:ext cx="10515600" cy="1325563"/>
          </a:xfrm>
        </p:spPr>
        <p:txBody>
          <a:bodyPr/>
          <a:lstStyle/>
          <a:p>
            <a:r>
              <a:rPr lang="en-US" dirty="0"/>
              <a:t>Shrubs and Vines (i.e. Blackberry)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E3296C-5FE5-4422-AA8E-F986330CE2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703842"/>
            <a:ext cx="10515600" cy="4789033"/>
          </a:xfrm>
        </p:spPr>
        <p:txBody>
          <a:bodyPr/>
          <a:lstStyle/>
          <a:p>
            <a:pPr lvl="1"/>
            <a:r>
              <a:rPr lang="en-US" dirty="0"/>
              <a:t>Sprouting (regrows)</a:t>
            </a:r>
          </a:p>
          <a:p>
            <a:pPr lvl="2"/>
            <a:r>
              <a:rPr lang="en-US" sz="2400" dirty="0"/>
              <a:t>Pull –Scotch broom</a:t>
            </a:r>
          </a:p>
          <a:p>
            <a:pPr lvl="2"/>
            <a:r>
              <a:rPr lang="en-US" sz="2400" dirty="0"/>
              <a:t>Graze</a:t>
            </a:r>
          </a:p>
          <a:p>
            <a:pPr lvl="2"/>
            <a:r>
              <a:rPr lang="en-US" sz="2400" dirty="0"/>
              <a:t>Spray (if allowed and accepted)</a:t>
            </a:r>
          </a:p>
          <a:p>
            <a:pPr lvl="2"/>
            <a:r>
              <a:rPr lang="en-US" sz="2400" dirty="0"/>
              <a:t>Repeat, repeat, repeat!</a:t>
            </a:r>
          </a:p>
          <a:p>
            <a:pPr lvl="1"/>
            <a:r>
              <a:rPr lang="en-US" dirty="0"/>
              <a:t>Non-sprouting</a:t>
            </a:r>
          </a:p>
          <a:p>
            <a:pPr lvl="2"/>
            <a:r>
              <a:rPr lang="en-US" sz="2400" dirty="0"/>
              <a:t>Cut and pile</a:t>
            </a:r>
          </a:p>
          <a:p>
            <a:pPr lvl="2"/>
            <a:r>
              <a:rPr lang="en-US" sz="2400" dirty="0"/>
              <a:t>Chip or burn</a:t>
            </a:r>
          </a:p>
          <a:p>
            <a:pPr lvl="2"/>
            <a:r>
              <a:rPr lang="en-US" sz="2400" dirty="0"/>
              <a:t>Haul to green waste dump site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6C782C-6997-474E-A9A5-F71807A2A2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266" y="971209"/>
            <a:ext cx="2793534" cy="20924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B2FA90E-F4C0-4B57-BF7C-8AABE9A636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000" y="2768162"/>
            <a:ext cx="2793535" cy="37247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02C3D1-2559-4FD9-89AC-026AEBCCFC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1158" y="3198600"/>
            <a:ext cx="2571750" cy="3429000"/>
          </a:xfrm>
          <a:prstGeom prst="rect">
            <a:avLst/>
          </a:prstGeom>
        </p:spPr>
      </p:pic>
      <p:pic>
        <p:nvPicPr>
          <p:cNvPr id="2050" name="Picture 2" descr="Image result for images manzanita chipping">
            <a:extLst>
              <a:ext uri="{FF2B5EF4-FFF2-40B4-BE49-F238E27FC236}">
                <a16:creationId xmlns:a16="http://schemas.microsoft.com/office/drawing/2014/main" id="{4E3A989D-8DFA-46D3-B657-883C785645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3291" y="1453250"/>
            <a:ext cx="3008318" cy="2253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81448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02514E-81C7-4DA0-9E18-D03D3EE54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Forest/Trees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CCA389-4F30-4230-8E3A-2413FA8B11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6221" y="2141537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Limb up – not enough</a:t>
            </a:r>
          </a:p>
          <a:p>
            <a:r>
              <a:rPr lang="en-US" dirty="0"/>
              <a:t>Thin to wider spacing</a:t>
            </a:r>
          </a:p>
          <a:p>
            <a:pPr lvl="1"/>
            <a:r>
              <a:rPr lang="en-US" dirty="0"/>
              <a:t>At least 12 feet between crowns</a:t>
            </a:r>
          </a:p>
          <a:p>
            <a:r>
              <a:rPr lang="en-US" dirty="0"/>
              <a:t>Use firewood</a:t>
            </a:r>
          </a:p>
          <a:p>
            <a:r>
              <a:rPr lang="en-US" dirty="0"/>
              <a:t>Pile and burn</a:t>
            </a:r>
          </a:p>
          <a:p>
            <a:r>
              <a:rPr lang="en-US" dirty="0"/>
              <a:t>Chip if not too much</a:t>
            </a:r>
          </a:p>
          <a:p>
            <a:r>
              <a:rPr lang="en-US" dirty="0"/>
              <a:t>Haul to green waste site</a:t>
            </a:r>
          </a:p>
          <a:p>
            <a:r>
              <a:rPr lang="en-US" dirty="0"/>
              <a:t>Trade logs for removal</a:t>
            </a:r>
          </a:p>
          <a:p>
            <a:r>
              <a:rPr lang="en-US" dirty="0"/>
              <a:t>Sell logs</a:t>
            </a:r>
          </a:p>
        </p:txBody>
      </p:sp>
      <p:pic>
        <p:nvPicPr>
          <p:cNvPr id="3076" name="Picture 4" descr="Image result for images reducing ladder fuels">
            <a:extLst>
              <a:ext uri="{FF2B5EF4-FFF2-40B4-BE49-F238E27FC236}">
                <a16:creationId xmlns:a16="http://schemas.microsoft.com/office/drawing/2014/main" id="{F98E992B-5CAB-4D20-9461-F8DEF2283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8536" y="4317206"/>
            <a:ext cx="6395264" cy="2308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6" descr="Related image">
            <a:extLst>
              <a:ext uri="{FF2B5EF4-FFF2-40B4-BE49-F238E27FC236}">
                <a16:creationId xmlns:a16="http://schemas.microsoft.com/office/drawing/2014/main" id="{43DC1596-7941-4438-9F97-2E78DC0EEDA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80" name="Picture 8" descr="Related image">
            <a:extLst>
              <a:ext uri="{FF2B5EF4-FFF2-40B4-BE49-F238E27FC236}">
                <a16:creationId xmlns:a16="http://schemas.microsoft.com/office/drawing/2014/main" id="{2036443D-060A-480A-B72A-592760C540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93662"/>
            <a:ext cx="5715000" cy="409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12262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9320E-6EF4-4CE5-8934-928A6F6A5F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get the work done?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1C5742-FD1D-4FFB-BA70-F6CDED3F7A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36914"/>
            <a:ext cx="10515600" cy="4740049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Neighborhood work parties</a:t>
            </a:r>
          </a:p>
          <a:p>
            <a:pPr lvl="1"/>
            <a:r>
              <a:rPr lang="en-US" dirty="0"/>
              <a:t>If neighbors can’t do work, contribute to paying crew</a:t>
            </a:r>
          </a:p>
          <a:p>
            <a:pPr lvl="1"/>
            <a:r>
              <a:rPr lang="en-US" dirty="0"/>
              <a:t>Make it short, bring food and drinks, prioritize</a:t>
            </a:r>
          </a:p>
          <a:p>
            <a:pPr lvl="1"/>
            <a:r>
              <a:rPr lang="en-US" dirty="0"/>
              <a:t>Quarterly or monthly</a:t>
            </a:r>
          </a:p>
          <a:p>
            <a:pPr lvl="1"/>
            <a:r>
              <a:rPr lang="en-US" dirty="0"/>
              <a:t>Start with a few people and talk to those driving by-educate</a:t>
            </a:r>
          </a:p>
          <a:p>
            <a:r>
              <a:rPr lang="en-US" dirty="0"/>
              <a:t>Firewise Communities priority for FSC grants/help</a:t>
            </a:r>
          </a:p>
          <a:p>
            <a:pPr lvl="1"/>
            <a:r>
              <a:rPr lang="en-US" dirty="0" err="1"/>
              <a:t>Americorps</a:t>
            </a:r>
            <a:r>
              <a:rPr lang="en-US" dirty="0"/>
              <a:t> Crew</a:t>
            </a:r>
          </a:p>
          <a:p>
            <a:pPr lvl="1"/>
            <a:r>
              <a:rPr lang="en-US" dirty="0"/>
              <a:t>CALFIRE or other grants</a:t>
            </a:r>
          </a:p>
          <a:p>
            <a:pPr lvl="1"/>
            <a:r>
              <a:rPr lang="en-US" dirty="0"/>
              <a:t>To qualify, demonstrate in-kind actions and money</a:t>
            </a:r>
          </a:p>
          <a:p>
            <a:r>
              <a:rPr lang="en-US" dirty="0"/>
              <a:t>EQIP grants from NRCS, larger parcels</a:t>
            </a:r>
          </a:p>
          <a:p>
            <a:r>
              <a:rPr lang="en-US" dirty="0"/>
              <a:t>Low income senior/disabled persons help from FSC</a:t>
            </a:r>
          </a:p>
          <a:p>
            <a:r>
              <a:rPr lang="en-US" dirty="0"/>
              <a:t>County Roads and Vacant Lots</a:t>
            </a:r>
          </a:p>
          <a:p>
            <a:pPr lvl="1"/>
            <a:r>
              <a:rPr lang="en-US" dirty="0"/>
              <a:t>Organize permission from landowners to </a:t>
            </a:r>
          </a:p>
          <a:p>
            <a:pPr marL="457200" lvl="1" indent="0">
              <a:buNone/>
            </a:pPr>
            <a:r>
              <a:rPr lang="en-US" dirty="0"/>
              <a:t>    clear more than 10-15 foot minimum</a:t>
            </a:r>
          </a:p>
          <a:p>
            <a:pPr lvl="1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0DE3AAB-0AC1-4697-8E8F-9CAAB17D85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5848" y="3145970"/>
            <a:ext cx="2647952" cy="35306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CCB2ACE-7378-4065-B1A1-00721F50A3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6311" y="827654"/>
            <a:ext cx="2867025" cy="159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5720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4FF04D-37A5-416A-8B38-8B0822D2EF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Undeveloped Public Lands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C9A239-D227-4235-82E5-F409A8915D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Federal</a:t>
            </a:r>
          </a:p>
          <a:p>
            <a:pPr lvl="1"/>
            <a:r>
              <a:rPr lang="en-US" dirty="0"/>
              <a:t>Bureau of Land Management (BLM), </a:t>
            </a:r>
          </a:p>
          <a:p>
            <a:pPr lvl="1"/>
            <a:r>
              <a:rPr lang="en-US" dirty="0"/>
              <a:t>Tahoe National Forest (USFS), </a:t>
            </a:r>
          </a:p>
          <a:p>
            <a:r>
              <a:rPr lang="en-US" dirty="0"/>
              <a:t>State – State Parks </a:t>
            </a:r>
          </a:p>
          <a:p>
            <a:r>
              <a:rPr lang="en-US" dirty="0"/>
              <a:t>Local – NID, County, City</a:t>
            </a:r>
          </a:p>
          <a:p>
            <a:r>
              <a:rPr lang="en-US" dirty="0"/>
              <a:t>Contact them </a:t>
            </a:r>
          </a:p>
          <a:p>
            <a:pPr lvl="1"/>
            <a:r>
              <a:rPr lang="en-US" dirty="0"/>
              <a:t>Let them know you are a Firewise Community</a:t>
            </a:r>
          </a:p>
          <a:p>
            <a:pPr lvl="1"/>
            <a:r>
              <a:rPr lang="en-US" dirty="0"/>
              <a:t>You are concerned about fuels and are clearing surrounding private lands</a:t>
            </a:r>
          </a:p>
          <a:p>
            <a:pPr lvl="1"/>
            <a:r>
              <a:rPr lang="en-US" dirty="0"/>
              <a:t>They often prioritize public lands in</a:t>
            </a:r>
          </a:p>
          <a:p>
            <a:pPr marL="457200" lvl="1" indent="0">
              <a:buNone/>
            </a:pPr>
            <a:r>
              <a:rPr lang="en-US" dirty="0"/>
              <a:t>        Wildland Urban Interface</a:t>
            </a:r>
          </a:p>
        </p:txBody>
      </p:sp>
      <p:sp>
        <p:nvSpPr>
          <p:cNvPr id="4" name="AutoShape 2" descr="Image result for reducing surface fuel images">
            <a:extLst>
              <a:ext uri="{FF2B5EF4-FFF2-40B4-BE49-F238E27FC236}">
                <a16:creationId xmlns:a16="http://schemas.microsoft.com/office/drawing/2014/main" id="{EC7F9E69-D60C-453A-AB82-2333C982704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Image result for reducing surface fuel images">
            <a:extLst>
              <a:ext uri="{FF2B5EF4-FFF2-40B4-BE49-F238E27FC236}">
                <a16:creationId xmlns:a16="http://schemas.microsoft.com/office/drawing/2014/main" id="{CD01DD94-8CAC-436C-9478-D8D1682F22E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6" descr="Image result for reducing surface fuel images">
            <a:extLst>
              <a:ext uri="{FF2B5EF4-FFF2-40B4-BE49-F238E27FC236}">
                <a16:creationId xmlns:a16="http://schemas.microsoft.com/office/drawing/2014/main" id="{C35AA067-2B60-4028-911E-C465ACC0A6D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04" name="Picture 8" descr="Image result for reducing surface fuel images">
            <a:extLst>
              <a:ext uri="{FF2B5EF4-FFF2-40B4-BE49-F238E27FC236}">
                <a16:creationId xmlns:a16="http://schemas.microsoft.com/office/drawing/2014/main" id="{F923500B-BB1E-4044-AA54-2DD7656C73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070" y="3733800"/>
            <a:ext cx="3285444" cy="2460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23278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B5FBAC9-6238-449F-8A77-EF9BD1D7C0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1615" y="0"/>
            <a:ext cx="684877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3D22AE9-251C-43BE-A7EC-F46F0689FCAB}"/>
              </a:ext>
            </a:extLst>
          </p:cNvPr>
          <p:cNvSpPr txBox="1"/>
          <p:nvPr/>
        </p:nvSpPr>
        <p:spPr>
          <a:xfrm>
            <a:off x="411061" y="1728132"/>
            <a:ext cx="22605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Pieces </a:t>
            </a:r>
          </a:p>
          <a:p>
            <a:r>
              <a:rPr lang="en-US" sz="2400" b="1" dirty="0"/>
              <a:t>of the </a:t>
            </a:r>
          </a:p>
          <a:p>
            <a:r>
              <a:rPr lang="en-US" sz="2400" b="1" dirty="0"/>
              <a:t>Puzzle</a:t>
            </a:r>
          </a:p>
        </p:txBody>
      </p:sp>
    </p:spTree>
    <p:extLst>
      <p:ext uri="{BB962C8B-B14F-4D97-AF65-F5344CB8AC3E}">
        <p14:creationId xmlns:p14="http://schemas.microsoft.com/office/powerpoint/2010/main" val="10952768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93BA8-9DC7-4049-81FE-A320F00276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Organizing Firewise Project Actions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060234-E9EB-4D17-A7EF-0AFC8B53E5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Firewise Certification is important – </a:t>
            </a:r>
            <a:r>
              <a:rPr lang="en-US" b="1" i="1" dirty="0"/>
              <a:t>Action to be more Firesafe is end          GOAL</a:t>
            </a:r>
          </a:p>
          <a:p>
            <a:r>
              <a:rPr lang="en-US" dirty="0"/>
              <a:t>Organizing Actions</a:t>
            </a:r>
          </a:p>
          <a:p>
            <a:pPr lvl="1"/>
            <a:r>
              <a:rPr lang="en-US" dirty="0"/>
              <a:t>What</a:t>
            </a:r>
          </a:p>
          <a:p>
            <a:pPr lvl="1"/>
            <a:r>
              <a:rPr lang="en-US" dirty="0"/>
              <a:t>Where</a:t>
            </a:r>
          </a:p>
          <a:p>
            <a:pPr lvl="1"/>
            <a:r>
              <a:rPr lang="en-US" dirty="0"/>
              <a:t>How</a:t>
            </a:r>
          </a:p>
          <a:p>
            <a:pPr lvl="1"/>
            <a:r>
              <a:rPr lang="en-US" dirty="0"/>
              <a:t>When</a:t>
            </a:r>
          </a:p>
          <a:p>
            <a:pPr lvl="1"/>
            <a:r>
              <a:rPr lang="en-US" b="1" i="1" dirty="0"/>
              <a:t>Not necessarily in that order</a:t>
            </a:r>
          </a:p>
          <a:p>
            <a:r>
              <a:rPr lang="en-US" dirty="0"/>
              <a:t>Continuous Process to reduce fuels – they grow and accumulate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05202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D85D9F-00CA-4D87-B43C-A4D48BB56A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Organizing Actions – WHEN?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19ECB8-E763-4064-934F-65E0386398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Before and After Certification – Don’t wait! </a:t>
            </a:r>
          </a:p>
          <a:p>
            <a:pPr lvl="1"/>
            <a:r>
              <a:rPr lang="en-US" dirty="0"/>
              <a:t>Record volunteer hours</a:t>
            </a:r>
          </a:p>
          <a:p>
            <a:pPr lvl="1"/>
            <a:r>
              <a:rPr lang="en-US" dirty="0"/>
              <a:t>Record type of work and amount of fuels removed</a:t>
            </a:r>
          </a:p>
          <a:p>
            <a:pPr marL="457200" lvl="1" indent="0">
              <a:buNone/>
            </a:pPr>
            <a:r>
              <a:rPr lang="en-US" dirty="0"/>
              <a:t>    or chipped or burned</a:t>
            </a:r>
          </a:p>
          <a:p>
            <a:pPr lvl="1"/>
            <a:r>
              <a:rPr lang="en-US" dirty="0"/>
              <a:t>Required for certification application</a:t>
            </a:r>
          </a:p>
          <a:p>
            <a:endParaRPr lang="en-US" dirty="0"/>
          </a:p>
          <a:p>
            <a:r>
              <a:rPr lang="en-US" dirty="0"/>
              <a:t>Continuously</a:t>
            </a:r>
          </a:p>
          <a:p>
            <a:pPr lvl="1"/>
            <a:r>
              <a:rPr lang="en-US" dirty="0"/>
              <a:t>Defensible Space – before fire </a:t>
            </a:r>
            <a:r>
              <a:rPr lang="en-US"/>
              <a:t>season (Now-May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Community Projects – several times a year</a:t>
            </a:r>
          </a:p>
          <a:p>
            <a:pPr lvl="2"/>
            <a:r>
              <a:rPr lang="en-US" dirty="0"/>
              <a:t>Set dates community can plan around</a:t>
            </a:r>
          </a:p>
          <a:p>
            <a:pPr lvl="2"/>
            <a:r>
              <a:rPr lang="en-US" dirty="0"/>
              <a:t>Be ready for requests from FSC for projects</a:t>
            </a:r>
          </a:p>
        </p:txBody>
      </p:sp>
      <p:pic>
        <p:nvPicPr>
          <p:cNvPr id="4" name="Picture 2" descr="Image result for green go sign image">
            <a:extLst>
              <a:ext uri="{FF2B5EF4-FFF2-40B4-BE49-F238E27FC236}">
                <a16:creationId xmlns:a16="http://schemas.microsoft.com/office/drawing/2014/main" id="{0B2FFD4A-81C6-4E56-969B-E0AB813D4D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7507" y="1946060"/>
            <a:ext cx="21336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01928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949B1B-AFD6-46C3-95B7-9CEC4BB07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Organizing Actions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5C88D7-BE5A-4C04-B38C-B7A6A41EF3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6157" y="1807870"/>
            <a:ext cx="10515600" cy="4317722"/>
          </a:xfrm>
        </p:spPr>
        <p:txBody>
          <a:bodyPr>
            <a:normAutofit/>
          </a:bodyPr>
          <a:lstStyle/>
          <a:p>
            <a:r>
              <a:rPr lang="en-US" dirty="0"/>
              <a:t>Defensible Space, Hardened Structures – following programs</a:t>
            </a:r>
          </a:p>
          <a:p>
            <a:r>
              <a:rPr lang="en-US" dirty="0"/>
              <a:t>Emphasis here: common evacuation routes</a:t>
            </a:r>
          </a:p>
          <a:p>
            <a:pPr lvl="1"/>
            <a:r>
              <a:rPr lang="en-US" dirty="0"/>
              <a:t>Where are they?</a:t>
            </a:r>
          </a:p>
          <a:p>
            <a:pPr lvl="1"/>
            <a:r>
              <a:rPr lang="en-US" dirty="0"/>
              <a:t>What kind of fuel?</a:t>
            </a:r>
          </a:p>
          <a:p>
            <a:pPr lvl="1"/>
            <a:r>
              <a:rPr lang="en-US" dirty="0"/>
              <a:t>How will it burn?</a:t>
            </a:r>
          </a:p>
          <a:p>
            <a:pPr lvl="1"/>
            <a:r>
              <a:rPr lang="en-US" dirty="0"/>
              <a:t>What should it look like?</a:t>
            </a:r>
          </a:p>
          <a:p>
            <a:pPr lvl="1"/>
            <a:r>
              <a:rPr lang="en-US" dirty="0"/>
              <a:t>How to get the work done?</a:t>
            </a:r>
          </a:p>
          <a:p>
            <a:pPr lvl="2"/>
            <a:r>
              <a:rPr lang="en-US" dirty="0"/>
              <a:t>Private</a:t>
            </a:r>
          </a:p>
          <a:p>
            <a:pPr lvl="2"/>
            <a:r>
              <a:rPr lang="en-US" dirty="0"/>
              <a:t>County</a:t>
            </a:r>
          </a:p>
          <a:p>
            <a:pPr lvl="2"/>
            <a:r>
              <a:rPr lang="en-US" dirty="0"/>
              <a:t>Public – NID, BLM, USFS, State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5DB326-A5A1-46A4-83C6-36562B07DF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6493" y="2328431"/>
            <a:ext cx="2457450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4539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2ED09C-9412-499C-A62B-482B89B41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6964" y="365127"/>
            <a:ext cx="8584707" cy="1325563"/>
          </a:xfrm>
        </p:spPr>
        <p:txBody>
          <a:bodyPr>
            <a:normAutofit/>
          </a:bodyPr>
          <a:lstStyle/>
          <a:p>
            <a:r>
              <a:rPr lang="en-US" sz="4000" dirty="0"/>
              <a:t>Why are fuels on roads </a:t>
            </a:r>
            <a:r>
              <a:rPr lang="en-US" sz="4000" b="1" i="1" dirty="0"/>
              <a:t>ultra</a:t>
            </a:r>
            <a:r>
              <a:rPr lang="en-US" sz="4000" dirty="0"/>
              <a:t> important?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2DF048-60A1-4CDE-842C-ED8658317F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9309" y="1516324"/>
            <a:ext cx="4092606" cy="5043868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Camp Fire – Sober Lesson</a:t>
            </a:r>
          </a:p>
          <a:p>
            <a:r>
              <a:rPr lang="en-US" dirty="0"/>
              <a:t>What’s it like to drive when fire is burning around and above?</a:t>
            </a:r>
          </a:p>
          <a:p>
            <a:pPr lvl="1"/>
            <a:r>
              <a:rPr lang="en-US" dirty="0"/>
              <a:t>Flames over the road</a:t>
            </a:r>
          </a:p>
          <a:p>
            <a:pPr lvl="1"/>
            <a:r>
              <a:rPr lang="en-US" dirty="0"/>
              <a:t>Smokey, hard to see road</a:t>
            </a:r>
          </a:p>
          <a:p>
            <a:pPr lvl="1"/>
            <a:r>
              <a:rPr lang="en-US" dirty="0"/>
              <a:t>Embers flying</a:t>
            </a:r>
          </a:p>
          <a:p>
            <a:r>
              <a:rPr lang="en-US" dirty="0"/>
              <a:t>Speed of fire vs you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b="1" i="1" dirty="0"/>
              <a:t>4 to 5 miles in an hour </a:t>
            </a:r>
            <a:r>
              <a:rPr lang="en-US" dirty="0"/>
              <a:t>low winds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b="1" i="1" dirty="0"/>
              <a:t>1.5 miles in 15 minutes</a:t>
            </a:r>
            <a:r>
              <a:rPr lang="en-US" dirty="0"/>
              <a:t> with high winds (20 miles per hour)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Fire can </a:t>
            </a:r>
            <a:r>
              <a:rPr lang="en-US" b="1" i="1" dirty="0"/>
              <a:t>accelerate suddenly</a:t>
            </a:r>
          </a:p>
          <a:p>
            <a:r>
              <a:rPr lang="en-US" dirty="0"/>
              <a:t>How do fuels make a difference?</a:t>
            </a:r>
          </a:p>
          <a:p>
            <a:pPr lvl="1"/>
            <a:r>
              <a:rPr lang="en-US" dirty="0"/>
              <a:t>Less fuels = less flames &amp; heat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A01261-D20E-4699-8594-355CA7F587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1992" y="3858220"/>
            <a:ext cx="2043113" cy="12573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D83DCF0-815C-46E7-BAEF-27E82D30C8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101" y="3183137"/>
            <a:ext cx="1907381" cy="13501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1DAE261-5E60-40C7-AE20-BC4F21A868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101" y="4914243"/>
            <a:ext cx="1850231" cy="13858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AE5D194-2255-4136-93E6-EC68F724A4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1986" y="2282354"/>
            <a:ext cx="2093119" cy="12287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A916FE1-4A49-4999-9894-A317594FF7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3241" y="1516324"/>
            <a:ext cx="2000250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8456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Fire and fuels 101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93927" y="1325195"/>
            <a:ext cx="7886700" cy="4351338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How hot is that campfire?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Is fire all bad? NO, but not good to drive by hot fire</a:t>
            </a:r>
          </a:p>
          <a:p>
            <a:pPr marL="457200" lvl="1" indent="0">
              <a:buNone/>
            </a:pPr>
            <a:r>
              <a:rPr lang="en-US" dirty="0"/>
              <a:t>Important fuel reduction tool</a:t>
            </a:r>
          </a:p>
          <a:p>
            <a:pPr marL="0" indent="0">
              <a:buNone/>
            </a:pPr>
            <a:r>
              <a:rPr lang="en-US" dirty="0"/>
              <a:t>Our focus today is making communities safer</a:t>
            </a:r>
          </a:p>
          <a:p>
            <a:pPr marL="457200" lvl="1" indent="0">
              <a:buNone/>
            </a:pPr>
            <a:r>
              <a:rPr lang="en-US" dirty="0"/>
              <a:t>See my other presentations if you want to learn more about good fire</a:t>
            </a:r>
          </a:p>
        </p:txBody>
      </p:sp>
      <p:pic>
        <p:nvPicPr>
          <p:cNvPr id="2050" name="Picture 2" descr="http://www.fs.fed.us/t-d/pubs/htmlpubs/htm04232327/images/fig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0026" y="1802799"/>
            <a:ext cx="1896636" cy="1245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encrypted-tbn0.gstatic.com/images?q=tbn:ANd9GcTrQQcwytt2jQ-IW4Jwxj3VoztZLunYAdRxVJijiq2hJF-lLAW5L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4148" y="1978004"/>
            <a:ext cx="1033958" cy="1553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encrypted-tbn1.gstatic.com/images?q=tbn:ANd9GcRIdtO4MIKMPLoMl-9Qkrd2MV_ddesDXT3V9rCupKD1NEufzP2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0076" y="2519664"/>
            <a:ext cx="1879283" cy="1250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DC1F492-11CF-4BE9-AC22-048EEC0C3805}"/>
              </a:ext>
            </a:extLst>
          </p:cNvPr>
          <p:cNvSpPr txBox="1"/>
          <p:nvPr/>
        </p:nvSpPr>
        <p:spPr>
          <a:xfrm>
            <a:off x="6115592" y="2056196"/>
            <a:ext cx="16230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/>
              <a:t>How dry is it?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4CE76F8-8D9E-4AC4-A901-1A2037CB85DF}"/>
              </a:ext>
            </a:extLst>
          </p:cNvPr>
          <p:cNvSpPr txBox="1"/>
          <p:nvPr/>
        </p:nvSpPr>
        <p:spPr>
          <a:xfrm>
            <a:off x="2313291" y="3366964"/>
            <a:ext cx="22738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/>
              <a:t>How much is there?</a:t>
            </a:r>
          </a:p>
        </p:txBody>
      </p:sp>
    </p:spTree>
    <p:extLst>
      <p:ext uri="{BB962C8B-B14F-4D97-AF65-F5344CB8AC3E}">
        <p14:creationId xmlns:p14="http://schemas.microsoft.com/office/powerpoint/2010/main" val="15006451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4D787-5C05-4895-9D13-30AB2E4FB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9343" y="205186"/>
            <a:ext cx="7886700" cy="1325563"/>
          </a:xfrm>
        </p:spPr>
        <p:txBody>
          <a:bodyPr/>
          <a:lstStyle/>
          <a:p>
            <a:pPr algn="ctr"/>
            <a:r>
              <a:rPr lang="en-US" dirty="0"/>
              <a:t>Fire in different vegetation </a:t>
            </a:r>
            <a:br>
              <a:rPr lang="en-US" dirty="0"/>
            </a:br>
            <a:r>
              <a:rPr lang="en-US" sz="3600" b="1" i="1" dirty="0"/>
              <a:t>high fire danger </a:t>
            </a:r>
            <a:r>
              <a:rPr lang="en-US" sz="3600" dirty="0"/>
              <a:t>(hot, dry or windy)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2B220E4-B616-479D-88F8-6C7C8FD94C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90633" y="1496208"/>
            <a:ext cx="1577138" cy="1185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2835A69-8D45-4874-8FB1-DB0E080CD0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0122" y="1476267"/>
            <a:ext cx="1975607" cy="11122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68DA3A3-5DA6-45FD-9F2E-75F87DB925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6380" y="4495879"/>
            <a:ext cx="1987752" cy="132930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D753CC3-F5C9-4E2D-AC4A-513C9DA3DA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734" y="1496303"/>
            <a:ext cx="1974321" cy="111229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4EA0998-CD3D-45DF-B20F-CD9D57B936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404" y="2874278"/>
            <a:ext cx="1686021" cy="1182731"/>
          </a:xfrm>
          <a:prstGeom prst="rect">
            <a:avLst/>
          </a:prstGeom>
        </p:spPr>
      </p:pic>
      <p:pic>
        <p:nvPicPr>
          <p:cNvPr id="1027" name="Picture 3" descr="DSC00014">
            <a:extLst>
              <a:ext uri="{FF2B5EF4-FFF2-40B4-BE49-F238E27FC236}">
                <a16:creationId xmlns:a16="http://schemas.microsoft.com/office/drawing/2014/main" id="{714BAA7E-8D34-44E0-9893-39EF600190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3525" y="2848143"/>
            <a:ext cx="1572519" cy="1178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BBD055A-754B-4B27-8A73-A24C1E1232DB}"/>
              </a:ext>
            </a:extLst>
          </p:cNvPr>
          <p:cNvSpPr txBox="1"/>
          <p:nvPr/>
        </p:nvSpPr>
        <p:spPr>
          <a:xfrm>
            <a:off x="2115762" y="1820113"/>
            <a:ext cx="696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Grass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9CA9A8A-4353-46A9-A0E9-BD01965D9060}"/>
              </a:ext>
            </a:extLst>
          </p:cNvPr>
          <p:cNvSpPr txBox="1"/>
          <p:nvPr/>
        </p:nvSpPr>
        <p:spPr>
          <a:xfrm>
            <a:off x="2083605" y="2848142"/>
            <a:ext cx="88517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Shrubs</a:t>
            </a:r>
          </a:p>
          <a:p>
            <a:r>
              <a:rPr lang="en-US" dirty="0"/>
              <a:t>&amp; small</a:t>
            </a:r>
          </a:p>
          <a:p>
            <a:r>
              <a:rPr lang="en-US" dirty="0"/>
              <a:t>trees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840B1D8-5EAA-4DC7-AF2B-F37D8F08854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0121" y="2848142"/>
            <a:ext cx="1161744" cy="116174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A877BD8-07C9-4A06-8B2D-ECBC729D0D3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204" y="2874278"/>
            <a:ext cx="1688547" cy="116322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17EE7F4-B352-45B6-9030-BEC374A3B17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984" y="4487270"/>
            <a:ext cx="2056643" cy="1368602"/>
          </a:xfrm>
          <a:prstGeom prst="rect">
            <a:avLst/>
          </a:prstGeom>
        </p:spPr>
      </p:pic>
      <p:pic>
        <p:nvPicPr>
          <p:cNvPr id="24" name="Picture 2" descr="C:\Users\jfiteskaufman\Documents\A_new planning rule\DEIS_2015\DEIS Septemer _October\fire\20150903_073605.jpg">
            <a:extLst>
              <a:ext uri="{FF2B5EF4-FFF2-40B4-BE49-F238E27FC236}">
                <a16:creationId xmlns:a16="http://schemas.microsoft.com/office/drawing/2014/main" id="{03601B2B-BAD8-447A-9A8C-B124CA22CE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121" y="4487270"/>
            <a:ext cx="2172050" cy="130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328711D-B750-4432-BE0A-BF9800CD3E54}"/>
              </a:ext>
            </a:extLst>
          </p:cNvPr>
          <p:cNvSpPr txBox="1"/>
          <p:nvPr/>
        </p:nvSpPr>
        <p:spPr>
          <a:xfrm>
            <a:off x="2109510" y="4719534"/>
            <a:ext cx="8556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Forests</a:t>
            </a:r>
          </a:p>
        </p:txBody>
      </p:sp>
    </p:spTree>
    <p:extLst>
      <p:ext uri="{BB962C8B-B14F-4D97-AF65-F5344CB8AC3E}">
        <p14:creationId xmlns:p14="http://schemas.microsoft.com/office/powerpoint/2010/main" val="20042102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46CDCDF-DE88-44A5-B431-8AD5CE9CB1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034" y="2925594"/>
            <a:ext cx="2476500" cy="16479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B1AB466-4D58-4F60-A803-DCAACB7235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 safe fuels look like?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1AC503-5AC7-4040-82A4-B5426B9AAC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44930" y="1339064"/>
            <a:ext cx="4840971" cy="4351338"/>
          </a:xfrm>
        </p:spPr>
        <p:txBody>
          <a:bodyPr/>
          <a:lstStyle/>
          <a:p>
            <a:r>
              <a:rPr lang="en-US" dirty="0"/>
              <a:t>Basic CALFIRE requirements</a:t>
            </a:r>
          </a:p>
          <a:p>
            <a:pPr lvl="1"/>
            <a:r>
              <a:rPr lang="en-US" b="1" i="1" dirty="0"/>
              <a:t>You need it to get out</a:t>
            </a:r>
          </a:p>
          <a:p>
            <a:pPr lvl="1"/>
            <a:r>
              <a:rPr lang="en-US" b="1" i="1" dirty="0"/>
              <a:t>They need safety to come in</a:t>
            </a:r>
          </a:p>
          <a:p>
            <a:pPr marL="457200" lvl="1" indent="0">
              <a:buNone/>
            </a:pPr>
            <a:endParaRPr lang="en-US" b="1" i="1" dirty="0"/>
          </a:p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1EB64BB-6348-4152-AE03-A5881EE185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034" y="4728197"/>
            <a:ext cx="2560128" cy="1522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DBA330A-A67A-4FCE-9666-7F0BB6B567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033" y="947348"/>
            <a:ext cx="2476500" cy="18478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DE7A9F0-F97A-42C8-8635-45748BD7AA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107" y="2664627"/>
            <a:ext cx="4995908" cy="37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0227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0511D10A-890C-47FA-B5ED-88084845C2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139904" y="4476224"/>
            <a:ext cx="2814503" cy="15831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C1C6B1B-EF8C-436C-B8CF-E009AFC37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does it look like? Or not</a:t>
            </a:r>
            <a:br>
              <a:rPr lang="en-US" dirty="0"/>
            </a:br>
            <a:r>
              <a:rPr lang="en-US" sz="4000" b="1" i="1" dirty="0"/>
              <a:t>Trees</a:t>
            </a:r>
          </a:p>
        </p:txBody>
      </p:sp>
      <p:pic>
        <p:nvPicPr>
          <p:cNvPr id="10" name="Content Placeholder 4">
            <a:extLst>
              <a:ext uri="{FF2B5EF4-FFF2-40B4-BE49-F238E27FC236}">
                <a16:creationId xmlns:a16="http://schemas.microsoft.com/office/drawing/2014/main" id="{CF7814E2-0E3A-4F1F-B8E0-5ACDA171E5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925" y="2212451"/>
            <a:ext cx="3762254" cy="211626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65BCBD9-6C8F-43C8-AC5F-67950E3E67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9483" y="3125407"/>
            <a:ext cx="3285767" cy="1848245"/>
          </a:xfrm>
          <a:prstGeom prst="rect">
            <a:avLst/>
          </a:prstGeom>
        </p:spPr>
      </p:pic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08FA04AF-E397-45FC-B25E-16CC6EFBCF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899" y="1101283"/>
            <a:ext cx="3339350" cy="187838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1D9D8A0-0ED3-4E82-AD12-04F716981A4F}"/>
              </a:ext>
            </a:extLst>
          </p:cNvPr>
          <p:cNvSpPr txBox="1"/>
          <p:nvPr/>
        </p:nvSpPr>
        <p:spPr>
          <a:xfrm>
            <a:off x="1799925" y="1812257"/>
            <a:ext cx="3731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Wide spacing, more than 30 feet back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C231909-57F3-44D8-9239-631428F0462D}"/>
              </a:ext>
            </a:extLst>
          </p:cNvPr>
          <p:cNvSpPr txBox="1"/>
          <p:nvPr/>
        </p:nvSpPr>
        <p:spPr>
          <a:xfrm>
            <a:off x="6447753" y="5294955"/>
            <a:ext cx="180831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Trees too close</a:t>
            </a:r>
          </a:p>
          <a:p>
            <a:r>
              <a:rPr lang="en-US" dirty="0"/>
              <a:t>Especially next to</a:t>
            </a:r>
          </a:p>
          <a:p>
            <a:r>
              <a:rPr lang="en-US" dirty="0"/>
              <a:t>road</a:t>
            </a:r>
          </a:p>
        </p:txBody>
      </p:sp>
    </p:spTree>
    <p:extLst>
      <p:ext uri="{BB962C8B-B14F-4D97-AF65-F5344CB8AC3E}">
        <p14:creationId xmlns:p14="http://schemas.microsoft.com/office/powerpoint/2010/main" val="36501255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963C0-CD57-456B-B32E-77616B8B50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4261" y="136003"/>
            <a:ext cx="7886700" cy="1325563"/>
          </a:xfrm>
        </p:spPr>
        <p:txBody>
          <a:bodyPr/>
          <a:lstStyle/>
          <a:p>
            <a:r>
              <a:rPr lang="en-US" dirty="0"/>
              <a:t>What does it look like or not?</a:t>
            </a:r>
            <a:br>
              <a:rPr lang="en-US" dirty="0"/>
            </a:br>
            <a:r>
              <a:rPr lang="en-US" sz="4000" b="1" i="1" dirty="0"/>
              <a:t>Shrubs or bushes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AF55390-2860-48DF-9CD0-8D9FC50285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260" y="969448"/>
            <a:ext cx="2810793" cy="1581071"/>
          </a:xfr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7CCBFCD-AC3A-4A00-AB06-0417A3A340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410" y="4350969"/>
            <a:ext cx="2890489" cy="16259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078EEDC-9A67-4809-855C-84B8425989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262" y="1646373"/>
            <a:ext cx="3782859" cy="2127858"/>
          </a:xfrm>
          <a:prstGeom prst="rect">
            <a:avLst/>
          </a:prstGeom>
        </p:spPr>
      </p:pic>
      <p:pic>
        <p:nvPicPr>
          <p:cNvPr id="29" name="Content Placeholder 11">
            <a:extLst>
              <a:ext uri="{FF2B5EF4-FFF2-40B4-BE49-F238E27FC236}">
                <a16:creationId xmlns:a16="http://schemas.microsoft.com/office/drawing/2014/main" id="{32DF8998-DDCA-44F1-9697-FEB1EBF319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8434" y="2628438"/>
            <a:ext cx="2846443" cy="160112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2E04715-03F1-4F6B-B763-9A80C3BA57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144261" y="4066798"/>
            <a:ext cx="3900880" cy="219424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13B6FDB-BF6E-4BBC-A2DF-592D0F3E6498}"/>
              </a:ext>
            </a:extLst>
          </p:cNvPr>
          <p:cNvSpPr txBox="1"/>
          <p:nvPr/>
        </p:nvSpPr>
        <p:spPr>
          <a:xfrm>
            <a:off x="6555009" y="6098276"/>
            <a:ext cx="3475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Ladder from ground to tree crowns</a:t>
            </a:r>
          </a:p>
        </p:txBody>
      </p:sp>
    </p:spTree>
    <p:extLst>
      <p:ext uri="{BB962C8B-B14F-4D97-AF65-F5344CB8AC3E}">
        <p14:creationId xmlns:p14="http://schemas.microsoft.com/office/powerpoint/2010/main" val="41736447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803</Words>
  <Application>Microsoft Office PowerPoint</Application>
  <PresentationFormat>Widescreen</PresentationFormat>
  <Paragraphs>156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Wingdings</vt:lpstr>
      <vt:lpstr>Office Theme</vt:lpstr>
      <vt:lpstr>Organizing Firewise Projects/ Actions</vt:lpstr>
      <vt:lpstr>Organizing Firewise Project Actions</vt:lpstr>
      <vt:lpstr>Organizing Actions</vt:lpstr>
      <vt:lpstr>Why are fuels on roads ultra important?</vt:lpstr>
      <vt:lpstr>Fire and fuels 101 </vt:lpstr>
      <vt:lpstr>Fire in different vegetation  high fire danger (hot, dry or windy)</vt:lpstr>
      <vt:lpstr>What do safe fuels look like?</vt:lpstr>
      <vt:lpstr>What does it look like? Or not Trees</vt:lpstr>
      <vt:lpstr>What does it look like or not? Shrubs or bushes</vt:lpstr>
      <vt:lpstr>What does it look like or not? Grass</vt:lpstr>
      <vt:lpstr>Why is Scotch broom so bad?</vt:lpstr>
      <vt:lpstr>But I want my privacy!</vt:lpstr>
      <vt:lpstr>How far to clear back? </vt:lpstr>
      <vt:lpstr>How to Get Work Done? </vt:lpstr>
      <vt:lpstr>Shrubs and Vines (i.e. Blackberry)</vt:lpstr>
      <vt:lpstr>Forest/Trees</vt:lpstr>
      <vt:lpstr>How to get the work done?</vt:lpstr>
      <vt:lpstr>Undeveloped Public Lands</vt:lpstr>
      <vt:lpstr>PowerPoint Presentation</vt:lpstr>
      <vt:lpstr>Organizing Actions – WHEN?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Organizing Firewise Project Actions</dc:title>
  <dc:creator>Jo Ann Fites</dc:creator>
  <cp:lastModifiedBy>Jenn Tamo</cp:lastModifiedBy>
  <cp:revision>21</cp:revision>
  <dcterms:created xsi:type="dcterms:W3CDTF">2019-02-24T19:37:51Z</dcterms:created>
  <dcterms:modified xsi:type="dcterms:W3CDTF">2019-02-25T23:23:05Z</dcterms:modified>
</cp:coreProperties>
</file>